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208D8C7-F899-46F8-A946-04455F3FAAD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F842914-B6C2-42E7-8C79-E450E561B97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09BF146-019E-40ED-A370-8004DD3CF77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9037D9B-B901-4409-8881-84F770CDABDE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5D4199A-F2D7-4873-814D-96397EBD2A0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74FA4A3-FCB3-4045-9CE2-DEA1F747B12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6989BD0-6ADE-4221-9DF2-5F2A923A016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4153F4A-C1DA-465B-85B2-8EFE981ACA6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8B04B55-EBCB-4169-A640-4EC4D096CD2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724ADCA-AC48-4884-9EA6-A7F4DC9CEB9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D17CF1C-3100-47F8-90BF-7A85F189779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ABE2C6F-44C6-4A1D-9023-4479FAA6E85A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A2A31F3-A3AF-48AC-B486-4792DDA1144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F83EB7F-86CA-4B22-BA77-991780053A5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486DE06-C9E1-4384-A54D-B46A5E2EB9F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814C1DB-3A5F-476F-8DA8-BA36DF47D3D4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FCECA89-B115-43AE-8F05-4C2803A97C24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3B137BE-D399-4C7B-9906-98BF34C6849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13F31F1-F115-4E80-8AC4-2E6EF858DC4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9A7B674-BE7E-47B2-B583-D0DA9FBA2A9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66FABFA-B3E7-46BC-B58F-0EF06C7C24A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53881EC-BF90-4011-8B6F-61171E1C54A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749070C-20F6-4C5D-9FC4-0FE72702E26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21ADAB2-3348-4135-A2D7-CFFD4322148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100000">
              <a:srgbClr val="FFEBFA"/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7D04E9D-6BE9-4324-BA1B-B104D6E24972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100000">
              <a:srgbClr val="FFEBFA"/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D4EBDDB-FA3F-44EE-897E-5B86A4529FFE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gif"/><Relationship Id="rId11" Type="http://schemas.openxmlformats.org/officeDocument/2006/relationships/image" Target="../media/image13.png"/><Relationship Id="rId5" Type="http://schemas.openxmlformats.org/officeDocument/2006/relationships/image" Target="../media/image7.gif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Relationship Id="rId1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62560" y="318240"/>
            <a:ext cx="7719840" cy="139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sz="3200"/>
              <a:t/>
            </a:r>
            <a:br>
              <a:rPr sz="3200"/>
            </a:br>
            <a:r>
              <a:rPr lang="ru-RU" sz="3200" b="1" strike="noStrike" spc="-1">
                <a:solidFill>
                  <a:srgbClr val="C00000"/>
                </a:solidFill>
                <a:latin typeface="Arial Black"/>
              </a:rPr>
              <a:t>Моя воспитательная практика</a:t>
            </a:r>
            <a:r>
              <a:rPr sz="3200"/>
              <a:t/>
            </a:r>
            <a:br>
              <a:rPr sz="3200"/>
            </a:br>
            <a:r>
              <a:rPr sz="3200"/>
              <a:t/>
            </a:r>
            <a:br>
              <a:rPr sz="3200"/>
            </a:br>
            <a:r>
              <a:rPr lang="ru-RU" sz="3200" b="1" strike="noStrike" spc="-1">
                <a:solidFill>
                  <a:srgbClr val="C00000"/>
                </a:solidFill>
                <a:latin typeface="Arial Black"/>
              </a:rPr>
              <a:t>Битунова Светлана Николаевна</a:t>
            </a:r>
            <a:r>
              <a:rPr sz="3200"/>
              <a:t/>
            </a:r>
            <a:br>
              <a:rPr sz="3200"/>
            </a:br>
            <a:r>
              <a:rPr sz="1800"/>
              <a:t/>
            </a:r>
            <a:br>
              <a:rPr sz="1800"/>
            </a:b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Прямоугольник 5"/>
          <p:cNvSpPr/>
          <p:nvPr/>
        </p:nvSpPr>
        <p:spPr>
          <a:xfrm>
            <a:off x="4143240" y="1714320"/>
            <a:ext cx="4857480" cy="46767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FF"/>
                </a:solidFill>
                <a:latin typeface="Calibri"/>
              </a:rPr>
              <a:t> </a:t>
            </a:r>
            <a:r>
              <a:rPr lang="ru-RU" sz="2400" b="1" strike="noStrike" spc="-1" dirty="0">
                <a:solidFill>
                  <a:srgbClr val="FF0066"/>
                </a:solidFill>
                <a:latin typeface="Calibri"/>
              </a:rPr>
              <a:t>учитель начальных классов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FF0066"/>
                </a:solidFill>
                <a:latin typeface="Calibri"/>
              </a:rPr>
              <a:t> </a:t>
            </a:r>
            <a:r>
              <a:rPr lang="ru-RU" sz="1800" b="1" strike="noStrike" spc="-1" dirty="0">
                <a:solidFill>
                  <a:srgbClr val="0000FF"/>
                </a:solidFill>
                <a:latin typeface="Calibri"/>
              </a:rPr>
              <a:t>МБОУ  «Болгарская средняя общеобразовательная школа  №1 с углубленным изучением отдельных предметов Спасского муниципального района Республики Татарстан»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latin typeface="Calibri"/>
              </a:rPr>
              <a:t>Общий педагогический стаж   -  </a:t>
            </a:r>
            <a:r>
              <a:rPr lang="ru-RU" sz="2200" b="1" strike="noStrike" spc="-1" dirty="0" smtClean="0">
                <a:solidFill>
                  <a:srgbClr val="7030A0"/>
                </a:solidFill>
                <a:latin typeface="Calibri"/>
              </a:rPr>
              <a:t>27 </a:t>
            </a:r>
            <a:r>
              <a:rPr lang="ru-RU" sz="2200" b="1" strike="noStrike" spc="-1" dirty="0">
                <a:solidFill>
                  <a:srgbClr val="7030A0"/>
                </a:solidFill>
                <a:latin typeface="Calibri"/>
              </a:rPr>
              <a:t>лет</a:t>
            </a:r>
            <a:endParaRPr lang="ru-RU" sz="2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6600"/>
                </a:solidFill>
                <a:latin typeface="Calibri"/>
              </a:rPr>
              <a:t>Стаж работы классным руководителем – 24 года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FF0000"/>
                </a:solidFill>
                <a:latin typeface="Calibri"/>
              </a:rPr>
              <a:t>Классный </a:t>
            </a:r>
            <a:r>
              <a:rPr lang="ru-RU" sz="2400" b="1" strike="noStrike" spc="-1">
                <a:solidFill>
                  <a:srgbClr val="FF0000"/>
                </a:solidFill>
                <a:latin typeface="Calibri"/>
              </a:rPr>
              <a:t>руководитель  </a:t>
            </a:r>
            <a:r>
              <a:rPr lang="ru-RU" sz="2400" b="1" strike="noStrike" spc="-1" smtClean="0">
                <a:solidFill>
                  <a:srgbClr val="FF0000"/>
                </a:solidFill>
                <a:latin typeface="Calibri"/>
              </a:rPr>
              <a:t>3 </a:t>
            </a:r>
            <a:r>
              <a:rPr lang="ru-RU" sz="2400" b="1" strike="noStrike" spc="-1" dirty="0">
                <a:solidFill>
                  <a:srgbClr val="FF0000"/>
                </a:solidFill>
                <a:latin typeface="Calibri"/>
              </a:rPr>
              <a:t>б класса 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4" name="Рисунок 8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20000" y="2007360"/>
            <a:ext cx="3069000" cy="306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utoShape 4"/>
          <p:cNvSpPr/>
          <p:nvPr/>
        </p:nvSpPr>
        <p:spPr>
          <a:xfrm>
            <a:off x="228600" y="304920"/>
            <a:ext cx="3428640" cy="2819160"/>
          </a:xfrm>
          <a:custGeom>
            <a:avLst/>
            <a:gdLst>
              <a:gd name="textAreaLeft" fmla="*/ 799560 w 3428640"/>
              <a:gd name="textAreaRight" fmla="*/ 2628360 w 3428640"/>
              <a:gd name="textAreaTop" fmla="*/ 297000 h 2819160"/>
              <a:gd name="textAreaBottom" fmla="*/ 1785240 h 28191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" name="AutoShape 5"/>
          <p:cNvSpPr/>
          <p:nvPr/>
        </p:nvSpPr>
        <p:spPr>
          <a:xfrm>
            <a:off x="4495680" y="380880"/>
            <a:ext cx="3885840" cy="3047760"/>
          </a:xfrm>
          <a:custGeom>
            <a:avLst/>
            <a:gdLst>
              <a:gd name="textAreaLeft" fmla="*/ 906120 w 3885840"/>
              <a:gd name="textAreaRight" fmla="*/ 2978640 w 3885840"/>
              <a:gd name="textAreaTop" fmla="*/ 321120 h 3047760"/>
              <a:gd name="textAreaBottom" fmla="*/ 1929960 h 30477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AutoShape 6"/>
          <p:cNvSpPr/>
          <p:nvPr/>
        </p:nvSpPr>
        <p:spPr>
          <a:xfrm>
            <a:off x="5000760" y="3571920"/>
            <a:ext cx="3428640" cy="3123720"/>
          </a:xfrm>
          <a:custGeom>
            <a:avLst/>
            <a:gdLst>
              <a:gd name="textAreaLeft" fmla="*/ 799560 w 3428640"/>
              <a:gd name="textAreaRight" fmla="*/ 2628360 w 3428640"/>
              <a:gd name="textAreaTop" fmla="*/ 329040 h 3123720"/>
              <a:gd name="textAreaBottom" fmla="*/ 1977840 h 3123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8" name="AutoShape 7"/>
          <p:cNvSpPr/>
          <p:nvPr/>
        </p:nvSpPr>
        <p:spPr>
          <a:xfrm>
            <a:off x="1066680" y="3429000"/>
            <a:ext cx="3428640" cy="3123720"/>
          </a:xfrm>
          <a:custGeom>
            <a:avLst/>
            <a:gdLst>
              <a:gd name="textAreaLeft" fmla="*/ 799560 w 3428640"/>
              <a:gd name="textAreaRight" fmla="*/ 2628360 w 3428640"/>
              <a:gd name="textAreaTop" fmla="*/ 329040 h 3123720"/>
              <a:gd name="textAreaBottom" fmla="*/ 1977840 h 3123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9" name="WordArt 8"/>
          <p:cNvSpPr txBox="1"/>
          <p:nvPr/>
        </p:nvSpPr>
        <p:spPr>
          <a:xfrm>
            <a:off x="838080" y="990720"/>
            <a:ext cx="2361960" cy="685440"/>
          </a:xfrm>
          <a:prstGeom prst="rect">
            <a:avLst/>
          </a:prstGeom>
        </p:spPr>
        <p:txBody>
          <a:bodyPr wrap="none" lIns="90000" tIns="45000" rIns="90000" bIns="45000" anchor="ctr" anchorCtr="1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0" strike="noStrike" spc="-1">
                <a:ln w="0">
                  <a:noFill/>
                </a:ln>
                <a:solidFill>
                  <a:srgbClr val="FFFF00"/>
                </a:solidFill>
                <a:latin typeface="Impact"/>
              </a:rPr>
              <a:t>Доброта</a:t>
            </a:r>
            <a:endParaRPr lang="ru-RU" sz="2400" b="0" strike="noStrike" spc="-1">
              <a:ln w="0">
                <a:noFill/>
              </a:ln>
              <a:solidFill>
                <a:srgbClr val="FFFF00"/>
              </a:solidFill>
              <a:latin typeface="Arial"/>
            </a:endParaRPr>
          </a:p>
        </p:txBody>
      </p:sp>
      <p:sp>
        <p:nvSpPr>
          <p:cNvPr id="140" name="WordArt 9"/>
          <p:cNvSpPr txBox="1"/>
          <p:nvPr/>
        </p:nvSpPr>
        <p:spPr>
          <a:xfrm>
            <a:off x="4952880" y="990720"/>
            <a:ext cx="2971440" cy="533160"/>
          </a:xfrm>
          <a:prstGeom prst="rect">
            <a:avLst/>
          </a:prstGeom>
        </p:spPr>
        <p:txBody>
          <a:bodyPr wrap="none" lIns="90000" tIns="45000" rIns="90000" bIns="45000" anchor="ctr" anchorCtr="1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0" strike="noStrike" spc="-1">
                <a:ln w="0">
                  <a:noFill/>
                </a:ln>
                <a:solidFill>
                  <a:srgbClr val="FFFF00"/>
                </a:solidFill>
                <a:latin typeface="Impact"/>
              </a:rPr>
              <a:t>Толерантность</a:t>
            </a:r>
            <a:endParaRPr lang="ru-RU" sz="2800" b="0" strike="noStrike" spc="-1">
              <a:ln w="0">
                <a:noFill/>
              </a:ln>
              <a:solidFill>
                <a:srgbClr val="FFFF00"/>
              </a:solidFill>
              <a:latin typeface="Arial"/>
            </a:endParaRPr>
          </a:p>
        </p:txBody>
      </p:sp>
      <p:sp>
        <p:nvSpPr>
          <p:cNvPr id="141" name="WordArt 10"/>
          <p:cNvSpPr txBox="1"/>
          <p:nvPr/>
        </p:nvSpPr>
        <p:spPr>
          <a:xfrm>
            <a:off x="1447920" y="3962520"/>
            <a:ext cx="2666520" cy="609120"/>
          </a:xfrm>
          <a:prstGeom prst="rect">
            <a:avLst/>
          </a:prstGeom>
        </p:spPr>
        <p:txBody>
          <a:bodyPr wrap="none" lIns="90000" tIns="45000" rIns="90000" bIns="45000" anchor="ctr" anchorCtr="1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0" strike="noStrike" spc="-1">
                <a:ln w="0">
                  <a:noFill/>
                </a:ln>
                <a:solidFill>
                  <a:srgbClr val="FFFF00"/>
                </a:solidFill>
                <a:latin typeface="Impact"/>
              </a:rPr>
              <a:t>Честность</a:t>
            </a:r>
            <a:endParaRPr lang="ru-RU" sz="2800" b="0" strike="noStrike" spc="-1">
              <a:ln w="0">
                <a:noFill/>
              </a:ln>
              <a:solidFill>
                <a:srgbClr val="FFFF00"/>
              </a:solidFill>
              <a:latin typeface="Arial"/>
            </a:endParaRPr>
          </a:p>
        </p:txBody>
      </p:sp>
      <p:sp>
        <p:nvSpPr>
          <p:cNvPr id="142" name="WordArt 11"/>
          <p:cNvSpPr txBox="1"/>
          <p:nvPr/>
        </p:nvSpPr>
        <p:spPr>
          <a:xfrm>
            <a:off x="5486400" y="4191120"/>
            <a:ext cx="2895120" cy="609120"/>
          </a:xfrm>
          <a:prstGeom prst="rect">
            <a:avLst/>
          </a:prstGeom>
        </p:spPr>
        <p:txBody>
          <a:bodyPr wrap="none" lIns="90000" tIns="45000" rIns="90000" bIns="45000" anchor="ctr" anchorCtr="1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0" strike="noStrike" spc="-1">
                <a:ln w="0">
                  <a:noFill/>
                </a:ln>
                <a:solidFill>
                  <a:srgbClr val="FFFF00"/>
                </a:solidFill>
                <a:latin typeface="Impact"/>
              </a:rPr>
              <a:t>Трудолюбие</a:t>
            </a:r>
            <a:endParaRPr lang="ru-RU" sz="2800" b="0" strike="noStrike" spc="-1">
              <a:ln w="0">
                <a:noFill/>
              </a:ln>
              <a:solidFill>
                <a:srgbClr val="FFFF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 additive="repl">
                                        <p:cTn id="9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 additive="repl">
                                        <p:cTn id="25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 additive="repl">
                                        <p:cTn id="41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5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 additive="repl">
                                        <p:cTn id="57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Прямоугольник 1"/>
          <p:cNvSpPr/>
          <p:nvPr/>
        </p:nvSpPr>
        <p:spPr>
          <a:xfrm>
            <a:off x="426960" y="143640"/>
            <a:ext cx="811404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5400" b="1" strike="noStrike" spc="-1">
                <a:solidFill>
                  <a:srgbClr val="C00000"/>
                </a:solidFill>
                <a:latin typeface="Impact"/>
              </a:rPr>
              <a:t>«Планета Детства»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4" name="Picture 8" descr="Акции и мероприятия - Семейное кафе &quot;CIRCUS&quot;, детские праздники, корпоративные мероприятия, пицца и вкусная кухня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357280" y="1214280"/>
            <a:ext cx="5205600" cy="5071680"/>
          </a:xfrm>
          <a:prstGeom prst="rect">
            <a:avLst/>
          </a:prstGeom>
          <a:ln w="0">
            <a:noFill/>
          </a:ln>
        </p:spPr>
      </p:pic>
      <p:sp>
        <p:nvSpPr>
          <p:cNvPr id="145" name="TextBox 6"/>
          <p:cNvSpPr/>
          <p:nvPr/>
        </p:nvSpPr>
        <p:spPr>
          <a:xfrm>
            <a:off x="3857760" y="3429000"/>
            <a:ext cx="228564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FF"/>
                </a:solidFill>
                <a:latin typeface="Calibri"/>
              </a:rPr>
              <a:t>ПАТРИОТИЗМ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icture 5" descr="фото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5840" y="285840"/>
            <a:ext cx="4372560" cy="3185640"/>
          </a:xfrm>
          <a:prstGeom prst="rect">
            <a:avLst/>
          </a:prstGeom>
          <a:ln w="28575">
            <a:solidFill>
              <a:srgbClr val="FFFF00"/>
            </a:solidFill>
            <a:miter/>
          </a:ln>
        </p:spPr>
      </p:pic>
      <p:sp>
        <p:nvSpPr>
          <p:cNvPr id="147" name="Прямоугольник 5"/>
          <p:cNvSpPr/>
          <p:nvPr/>
        </p:nvSpPr>
        <p:spPr>
          <a:xfrm rot="20306400">
            <a:off x="1446840" y="1366560"/>
            <a:ext cx="4537080" cy="155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i="1" strike="noStrike" spc="-1">
                <a:solidFill>
                  <a:srgbClr val="0000FF"/>
                </a:solidFill>
                <a:latin typeface="Calibri"/>
              </a:rPr>
              <a:t>Моя прабабушка была на войне и получила звание  младшего сержанта…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i="1" strike="noStrike" spc="-1">
                <a:solidFill>
                  <a:srgbClr val="0000FF"/>
                </a:solidFill>
                <a:latin typeface="Calibri"/>
              </a:rPr>
              <a:t> 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8" name="Рисунок 147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3520" y="3698640"/>
            <a:ext cx="3674880" cy="2755800"/>
          </a:xfrm>
          <a:prstGeom prst="rect">
            <a:avLst/>
          </a:prstGeom>
          <a:ln w="0">
            <a:noFill/>
          </a:ln>
        </p:spPr>
      </p:pic>
      <p:pic>
        <p:nvPicPr>
          <p:cNvPr id="149" name="Рисунок 148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562720" y="309960"/>
            <a:ext cx="3020040" cy="2264760"/>
          </a:xfrm>
          <a:prstGeom prst="rect">
            <a:avLst/>
          </a:prstGeom>
          <a:ln w="0">
            <a:noFill/>
          </a:ln>
        </p:spPr>
      </p:pic>
      <p:pic>
        <p:nvPicPr>
          <p:cNvPr id="150" name="Рисунок 149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822920" y="3357000"/>
            <a:ext cx="3868920" cy="2901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Прямоугольник 1"/>
          <p:cNvSpPr/>
          <p:nvPr/>
        </p:nvSpPr>
        <p:spPr>
          <a:xfrm>
            <a:off x="226080" y="214200"/>
            <a:ext cx="847404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5400" b="1" strike="noStrike" spc="-1">
                <a:solidFill>
                  <a:srgbClr val="C00000"/>
                </a:solidFill>
                <a:latin typeface="Impact"/>
              </a:rPr>
              <a:t> «Планета Детства»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2" name="Picture 8" descr="Акции и мероприятия - Семейное кафе &quot;CIRCUS&quot;, детские праздники, корпоративные мероприятия, пицца и вкусная кухня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60800" y="1421280"/>
            <a:ext cx="4803840" cy="4680360"/>
          </a:xfrm>
          <a:prstGeom prst="rect">
            <a:avLst/>
          </a:prstGeom>
          <a:ln w="0">
            <a:noFill/>
          </a:ln>
        </p:spPr>
      </p:pic>
      <p:sp>
        <p:nvSpPr>
          <p:cNvPr id="153" name="TextBox 3"/>
          <p:cNvSpPr/>
          <p:nvPr/>
        </p:nvSpPr>
        <p:spPr>
          <a:xfrm>
            <a:off x="3643200" y="3357720"/>
            <a:ext cx="2239920" cy="57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0000FF"/>
                </a:solidFill>
                <a:latin typeface="Calibri"/>
              </a:rPr>
              <a:t>ИНТЕЛЛЕКТ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Box 1"/>
          <p:cNvSpPr/>
          <p:nvPr/>
        </p:nvSpPr>
        <p:spPr>
          <a:xfrm>
            <a:off x="3857760" y="4929120"/>
            <a:ext cx="5643360" cy="19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FF"/>
                </a:solidFill>
                <a:latin typeface="Calibri"/>
              </a:rPr>
              <a:t>С тех пор как существует мирозданье,</a:t>
            </a:r>
            <a:r>
              <a:rPr sz="2400"/>
              <a:t/>
            </a:r>
            <a:br>
              <a:rPr sz="2400"/>
            </a:br>
            <a:r>
              <a:rPr lang="ru-RU" sz="2400" b="1" strike="noStrike" spc="-1">
                <a:solidFill>
                  <a:srgbClr val="0000FF"/>
                </a:solidFill>
                <a:latin typeface="Calibri"/>
              </a:rPr>
              <a:t>Такого нет, кто б не нуждался в знанье.</a:t>
            </a:r>
            <a:r>
              <a:rPr sz="2400"/>
              <a:t/>
            </a:r>
            <a:br>
              <a:rPr sz="2400"/>
            </a:br>
            <a:r>
              <a:rPr lang="ru-RU" sz="2400" b="1" strike="noStrike" spc="-1">
                <a:solidFill>
                  <a:srgbClr val="0000FF"/>
                </a:solidFill>
                <a:latin typeface="Calibri"/>
              </a:rPr>
              <a:t>Какой мы ни возьмем язык и век,</a:t>
            </a:r>
            <a:r>
              <a:rPr sz="2400"/>
              <a:t/>
            </a:r>
            <a:br>
              <a:rPr sz="2400"/>
            </a:br>
            <a:r>
              <a:rPr lang="ru-RU" sz="2400" b="1" strike="noStrike" spc="-1">
                <a:solidFill>
                  <a:srgbClr val="0000FF"/>
                </a:solidFill>
                <a:latin typeface="Calibri"/>
              </a:rPr>
              <a:t>Всегда стремится к знаньям человек.</a:t>
            </a:r>
            <a:r>
              <a:rPr sz="2400"/>
              <a:t/>
            </a:r>
            <a:br>
              <a:rPr sz="2400"/>
            </a:b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Rectangle 1"/>
          <p:cNvSpPr/>
          <p:nvPr/>
        </p:nvSpPr>
        <p:spPr>
          <a:xfrm>
            <a:off x="3929040" y="5595120"/>
            <a:ext cx="4928760" cy="10051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sz="2400"/>
              <a:t/>
            </a:r>
            <a:br>
              <a:rPr sz="2400"/>
            </a:br>
            <a:r>
              <a:rPr sz="1800"/>
              <a:t/>
            </a:r>
            <a:br>
              <a:rPr sz="1800"/>
            </a:b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Рисунок 155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70880" y="226440"/>
            <a:ext cx="3656520" cy="2742120"/>
          </a:xfrm>
          <a:prstGeom prst="rect">
            <a:avLst/>
          </a:prstGeom>
          <a:ln w="0">
            <a:noFill/>
          </a:ln>
        </p:spPr>
      </p:pic>
      <p:pic>
        <p:nvPicPr>
          <p:cNvPr id="157" name="Рисунок 156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622040" y="1105560"/>
            <a:ext cx="3817800" cy="2863440"/>
          </a:xfrm>
          <a:prstGeom prst="rect">
            <a:avLst/>
          </a:prstGeom>
          <a:ln w="0">
            <a:noFill/>
          </a:ln>
        </p:spPr>
      </p:pic>
      <p:pic>
        <p:nvPicPr>
          <p:cNvPr id="158" name="Рисунок 15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72160" y="3416040"/>
            <a:ext cx="3585600" cy="2689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Прямоугольник 2"/>
          <p:cNvSpPr/>
          <p:nvPr/>
        </p:nvSpPr>
        <p:spPr>
          <a:xfrm>
            <a:off x="586080" y="285840"/>
            <a:ext cx="805752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Impact"/>
              </a:rPr>
              <a:t> </a:t>
            </a:r>
            <a:r>
              <a:rPr lang="ru-RU" sz="5400" b="1" strike="noStrike" spc="-1">
                <a:solidFill>
                  <a:srgbClr val="C00000"/>
                </a:solidFill>
                <a:latin typeface="Impact"/>
              </a:rPr>
              <a:t>«Планета Детства»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0" name="Picture 8" descr="Акции и мероприятия - Семейное кафе &quot;CIRCUS&quot;, детские праздники, корпоративные мероприятия, пицца и вкусная кухня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967760" y="1199160"/>
            <a:ext cx="5205600" cy="5071680"/>
          </a:xfrm>
          <a:prstGeom prst="rect">
            <a:avLst/>
          </a:prstGeom>
          <a:ln w="0">
            <a:noFill/>
          </a:ln>
        </p:spPr>
      </p:pic>
      <p:sp>
        <p:nvSpPr>
          <p:cNvPr id="161" name="TextBox 4"/>
          <p:cNvSpPr/>
          <p:nvPr/>
        </p:nvSpPr>
        <p:spPr>
          <a:xfrm>
            <a:off x="3571920" y="3357720"/>
            <a:ext cx="32551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FF"/>
                </a:solidFill>
                <a:latin typeface="Calibri"/>
              </a:rPr>
              <a:t>Орлята России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Box 2"/>
          <p:cNvSpPr/>
          <p:nvPr/>
        </p:nvSpPr>
        <p:spPr>
          <a:xfrm>
            <a:off x="214200" y="142920"/>
            <a:ext cx="7337520" cy="94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FF0066"/>
                </a:solidFill>
                <a:latin typeface="Calibri"/>
              </a:rPr>
              <a:t>Сегодня орлята, а завтра орлы.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FF0066"/>
                </a:solidFill>
                <a:latin typeface="Calibri"/>
              </a:rPr>
              <a:t>Мы юность России,потомство земли!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3" name="Рисунок 16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81800" y="1180440"/>
            <a:ext cx="3745440" cy="2809080"/>
          </a:xfrm>
          <a:prstGeom prst="rect">
            <a:avLst/>
          </a:prstGeom>
          <a:ln w="0">
            <a:noFill/>
          </a:ln>
        </p:spPr>
      </p:pic>
      <p:pic>
        <p:nvPicPr>
          <p:cNvPr id="164" name="Рисунок 16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999680" y="1213920"/>
            <a:ext cx="3716640" cy="2476080"/>
          </a:xfrm>
          <a:prstGeom prst="rect">
            <a:avLst/>
          </a:prstGeom>
          <a:ln w="0">
            <a:noFill/>
          </a:ln>
        </p:spPr>
      </p:pic>
      <p:pic>
        <p:nvPicPr>
          <p:cNvPr id="165" name="Рисунок 164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01600" y="3335400"/>
            <a:ext cx="4353840" cy="2900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Прямоугольник 1"/>
          <p:cNvSpPr/>
          <p:nvPr/>
        </p:nvSpPr>
        <p:spPr>
          <a:xfrm rot="20967000">
            <a:off x="362520" y="5257080"/>
            <a:ext cx="453348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C00000"/>
                </a:solidFill>
                <a:latin typeface="Arial Black"/>
              </a:rPr>
              <a:t>Класс первый у меня  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C00000"/>
                </a:solidFill>
                <a:latin typeface="Arial Black"/>
              </a:rPr>
              <a:t>Вместе дружная семья.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7" name="Рисунок 166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235880" y="535680"/>
            <a:ext cx="6543000" cy="4359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Прямоугольник 4"/>
          <p:cNvSpPr/>
          <p:nvPr/>
        </p:nvSpPr>
        <p:spPr>
          <a:xfrm>
            <a:off x="1857240" y="428760"/>
            <a:ext cx="621468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C00000"/>
                </a:solidFill>
                <a:latin typeface="Arial Black"/>
              </a:rPr>
              <a:t>Мой </a:t>
            </a:r>
            <a:r>
              <a:rPr lang="ru-RU" sz="3200" b="1" strike="noStrike" spc="-1" dirty="0" smtClean="0">
                <a:solidFill>
                  <a:srgbClr val="C00000"/>
                </a:solidFill>
                <a:latin typeface="Arial Black"/>
              </a:rPr>
              <a:t>3 </a:t>
            </a:r>
            <a:r>
              <a:rPr lang="ru-RU" sz="3200" b="1" strike="noStrike" spc="-1" dirty="0">
                <a:solidFill>
                  <a:srgbClr val="C00000"/>
                </a:solidFill>
                <a:latin typeface="Arial Black"/>
              </a:rPr>
              <a:t>б класс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6" name="Рисунок 85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21581400">
            <a:off x="1424880" y="1175400"/>
            <a:ext cx="6688440" cy="5017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 Box 5"/>
          <p:cNvSpPr/>
          <p:nvPr/>
        </p:nvSpPr>
        <p:spPr>
          <a:xfrm>
            <a:off x="3419640" y="1197000"/>
            <a:ext cx="183960" cy="3664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Text Box 10"/>
          <p:cNvSpPr/>
          <p:nvPr/>
        </p:nvSpPr>
        <p:spPr>
          <a:xfrm>
            <a:off x="4427640" y="836640"/>
            <a:ext cx="183960" cy="3664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TextBox 10"/>
          <p:cNvSpPr/>
          <p:nvPr/>
        </p:nvSpPr>
        <p:spPr>
          <a:xfrm>
            <a:off x="571320" y="1285920"/>
            <a:ext cx="8357760" cy="164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00FF"/>
                </a:solidFill>
                <a:latin typeface="Calibri"/>
              </a:rPr>
              <a:t>В классе 20 самых умных, добрых и отзывчивых учеников. Из них 12 мальчиков и 8 девочек.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Прямоугольник 1"/>
          <p:cNvSpPr/>
          <p:nvPr/>
        </p:nvSpPr>
        <p:spPr>
          <a:xfrm>
            <a:off x="179640" y="375120"/>
            <a:ext cx="8568720" cy="155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Arial Black"/>
              </a:rPr>
              <a:t>Педагогическое кредо: 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strike="noStrike" spc="-1">
                <a:solidFill>
                  <a:srgbClr val="002060"/>
                </a:solidFill>
                <a:latin typeface="Arial Black"/>
              </a:rPr>
              <a:t>Обучать детей, воспитывать в них личность.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strike="noStrike" spc="-1">
                <a:solidFill>
                  <a:srgbClr val="002060"/>
                </a:solidFill>
                <a:latin typeface="Arial Black"/>
              </a:rPr>
              <a:t>Уметь вовремя заметить успех ученика, поощрить и помочь раскрыться.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1" name="Рисунок 90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21586800">
            <a:off x="1576080" y="2941920"/>
            <a:ext cx="6350760" cy="3575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Прямоугольник 1"/>
          <p:cNvSpPr/>
          <p:nvPr/>
        </p:nvSpPr>
        <p:spPr>
          <a:xfrm>
            <a:off x="-571680" y="285840"/>
            <a:ext cx="6929280" cy="182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6000" b="1" strike="noStrike" spc="-1">
                <a:solidFill>
                  <a:srgbClr val="C00000"/>
                </a:solidFill>
                <a:latin typeface="Impact"/>
              </a:rPr>
              <a:t>    «</a:t>
            </a:r>
            <a:r>
              <a:rPr lang="ru-RU" sz="5400" b="1" strike="noStrike" spc="-1">
                <a:solidFill>
                  <a:srgbClr val="C00000"/>
                </a:solidFill>
                <a:latin typeface="Impact"/>
              </a:rPr>
              <a:t>Планета Детства»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Прямоугольник 2"/>
          <p:cNvSpPr/>
          <p:nvPr/>
        </p:nvSpPr>
        <p:spPr>
          <a:xfrm>
            <a:off x="0" y="1571760"/>
            <a:ext cx="6143400" cy="234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000FF"/>
                </a:solidFill>
                <a:latin typeface="Calibri"/>
              </a:rPr>
              <a:t>    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000FF"/>
                </a:solidFill>
                <a:latin typeface="Calibri"/>
              </a:rPr>
              <a:t>      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000FF"/>
                </a:solidFill>
                <a:latin typeface="Calibri"/>
              </a:rPr>
              <a:t>       Никого в беде не оставлять и 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000FF"/>
                </a:solidFill>
                <a:latin typeface="Calibri"/>
              </a:rPr>
              <a:t>                    всем помогать!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Rectangle 20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tIns="360" bIns="360" numCol="1" spcCol="0" anchor="ctr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95" name="Группа 3"/>
          <p:cNvGrpSpPr/>
          <p:nvPr/>
        </p:nvGrpSpPr>
        <p:grpSpPr>
          <a:xfrm>
            <a:off x="5643720" y="428760"/>
            <a:ext cx="3233520" cy="3357360"/>
            <a:chOff x="5643720" y="428760"/>
            <a:chExt cx="3233520" cy="3357360"/>
          </a:xfrm>
        </p:grpSpPr>
        <p:sp>
          <p:nvSpPr>
            <p:cNvPr id="96" name="Овал 4"/>
            <p:cNvSpPr/>
            <p:nvPr/>
          </p:nvSpPr>
          <p:spPr>
            <a:xfrm>
              <a:off x="5643720" y="428760"/>
              <a:ext cx="3233520" cy="3357360"/>
            </a:xfrm>
            <a:prstGeom prst="ellipse">
              <a:avLst/>
            </a:prstGeom>
            <a:gradFill rotWithShape="0">
              <a:gsLst>
                <a:gs pos="0">
                  <a:srgbClr val="5E9EFF"/>
                </a:gs>
                <a:gs pos="100000">
                  <a:srgbClr val="85C2FF"/>
                </a:gs>
              </a:gsLst>
              <a:lin ang="5400000"/>
            </a:gradFill>
            <a:ln w="25400">
              <a:solidFill>
                <a:srgbClr val="0070C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numCol="1" spcCol="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7" name="Прямоугольник 5"/>
            <p:cNvSpPr/>
            <p:nvPr/>
          </p:nvSpPr>
          <p:spPr>
            <a:xfrm>
              <a:off x="6417000" y="1884960"/>
              <a:ext cx="1753560" cy="30564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numCol="1" spcCol="0" anchor="t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r>
                <a:rPr lang="ru-RU" sz="1000" b="1" strike="noStrike" spc="-1">
                  <a:solidFill>
                    <a:srgbClr val="FFFF00"/>
                  </a:solidFill>
                  <a:latin typeface="Calibri"/>
                  <a:ea typeface="바탕"/>
                </a:rPr>
                <a:t>ПЛАНЕТА ДЕТСТВА</a:t>
              </a:r>
              <a:endParaRPr lang="ru-RU" sz="1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98" name="Picture 4" descr="Картинка 4 из 153424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5784120" y="1191600"/>
              <a:ext cx="2951640" cy="1587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9" name="Picture 8" descr="Картинка 4 из 208349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6417000" y="505080"/>
              <a:ext cx="1129320" cy="1004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0" name="Picture 12" descr="http://im8-tub-ru.yandex.net/i?id=437598589-08-72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6698160" y="2336400"/>
              <a:ext cx="923760" cy="1032840"/>
            </a:xfrm>
            <a:prstGeom prst="rect">
              <a:avLst/>
            </a:prstGeom>
            <a:ln w="9525">
              <a:solidFill>
                <a:srgbClr val="FFFF00"/>
              </a:solidFill>
              <a:miter/>
            </a:ln>
          </p:spPr>
        </p:pic>
        <p:pic>
          <p:nvPicPr>
            <p:cNvPr id="101" name="Picture 16" descr="Картинка 8 из 25515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6206040" y="2336400"/>
              <a:ext cx="384840" cy="393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2" name="Picture 18" descr="Картинка 18 из 25792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7682400" y="2412720"/>
              <a:ext cx="236880" cy="256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3" name="Picture 22" descr="Картинка 7 из 158787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6346440" y="2930040"/>
              <a:ext cx="579600" cy="489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4" name="Picture 22" descr="Картинка 7 из 158787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7330680" y="2946960"/>
              <a:ext cx="579600" cy="489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5" name="Picture 22" descr="Картинка 7 из 158787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6838560" y="3099600"/>
              <a:ext cx="579600" cy="489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6" name="Picture 22" descr="Картинка 7 из 158787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7260480" y="3099600"/>
              <a:ext cx="579600" cy="489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7" name="Picture 22" descr="Картинка 7 из 15878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7541640" y="2870640"/>
              <a:ext cx="579600" cy="573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8" name="Picture 22" descr="Картинка 7 из 158787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6417000" y="3175920"/>
              <a:ext cx="502560" cy="417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9" name="Picture 22" descr="Картинка 7 из 158787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6698160" y="3252240"/>
              <a:ext cx="923760" cy="417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0" name="Picture 22" descr="Картинка 7 из 158787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6276240" y="3023280"/>
              <a:ext cx="384480" cy="406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1" name="Picture 22" descr="Картинка 7 из 158787"/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7893360" y="2870640"/>
              <a:ext cx="381600" cy="322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2" name="Picture 22" descr="Картинка 7 из 158787"/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6135840" y="2870640"/>
              <a:ext cx="381600" cy="489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3" name="Picture 24" descr="Картинка 2 из 28624"/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7049520" y="1573200"/>
              <a:ext cx="454680" cy="445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14" name="Rectangle 23"/>
          <p:cNvSpPr/>
          <p:nvPr/>
        </p:nvSpPr>
        <p:spPr>
          <a:xfrm>
            <a:off x="357120" y="3587400"/>
            <a:ext cx="7429320" cy="31388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600" b="1" u="sng" strike="noStrike" spc="-1">
                <a:solidFill>
                  <a:srgbClr val="C00000"/>
                </a:solidFill>
                <a:uFillTx/>
                <a:latin typeface="Calibri"/>
                <a:ea typeface="바탕"/>
              </a:rPr>
              <a:t>Законы: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indent="1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20160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바탕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바탕"/>
              </a:rPr>
              <a:t>Приходить на помощь каждому нуждающемуся.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indent="1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201600" algn="l"/>
              </a:tabLst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바탕"/>
              </a:rPr>
              <a:t> Предлагать свою дружбу.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indent="1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201600" algn="l"/>
              </a:tabLst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바탕"/>
              </a:rPr>
              <a:t> Ухаживать за природой.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indent="1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201600" algn="l"/>
              </a:tabLst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바탕"/>
              </a:rPr>
              <a:t> Без разрешения не брать чужого.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indent="1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201600" algn="l"/>
              </a:tabLst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바탕"/>
              </a:rPr>
              <a:t> Быть вежливым.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indent="1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201600" algn="l"/>
              </a:tabLst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바탕"/>
              </a:rPr>
              <a:t> Стараться хорошо учиться.</a:t>
            </a:r>
            <a:r>
              <a:rPr lang="ru-RU" sz="2400" b="1" strike="noStrike" spc="-1">
                <a:solidFill>
                  <a:srgbClr val="000000"/>
                </a:solidFill>
                <a:latin typeface="Arial"/>
                <a:ea typeface="바탕"/>
              </a:rPr>
              <a:t> 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Прямоугольник 24"/>
          <p:cNvSpPr/>
          <p:nvPr/>
        </p:nvSpPr>
        <p:spPr>
          <a:xfrm>
            <a:off x="-357120" y="1285920"/>
            <a:ext cx="7214760" cy="155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6600"/>
                </a:solidFill>
                <a:latin typeface="Calibri"/>
              </a:rPr>
              <a:t>Программа воспитательной работы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6600"/>
                </a:solidFill>
                <a:latin typeface="Calibri"/>
              </a:rPr>
              <a:t>1-4 классы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1"/>
          <p:cNvSpPr/>
          <p:nvPr/>
        </p:nvSpPr>
        <p:spPr>
          <a:xfrm>
            <a:off x="1071360" y="147600"/>
            <a:ext cx="7643520" cy="9439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2800" b="1" u="sng" strike="noStrike" spc="-1">
                <a:solidFill>
                  <a:srgbClr val="006600"/>
                </a:solidFill>
                <a:uFillTx/>
                <a:latin typeface="Times New Roman"/>
                <a:ea typeface="Times New Roman"/>
              </a:rPr>
              <a:t>Этап  « Познай самого себя – это интересно!»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2800" b="1" strike="noStrike" spc="-1">
                <a:solidFill>
                  <a:srgbClr val="C00000"/>
                </a:solidFill>
                <a:latin typeface="Times New Roman"/>
                <a:ea typeface="Times New Roman"/>
              </a:rPr>
              <a:t>(1 КЛАСС)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Rectangle 2"/>
          <p:cNvSpPr/>
          <p:nvPr/>
        </p:nvSpPr>
        <p:spPr>
          <a:xfrm>
            <a:off x="285840" y="526680"/>
            <a:ext cx="6592680" cy="53935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rgbClr val="C00000"/>
                </a:solidFill>
                <a:latin typeface="Times New Roman"/>
                <a:ea typeface="Times New Roman"/>
              </a:rPr>
              <a:t>Цели этапа: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FF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создать условия для адаптации обучающихся в новом коллективе;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FF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определить общие цели, близкие и дальние перспективы деятельности; 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FF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сформировать деловые отношения в общей деятельности.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rgbClr val="C00000"/>
                </a:solidFill>
                <a:latin typeface="Times New Roman"/>
                <a:ea typeface="Times New Roman"/>
              </a:rPr>
              <a:t>Задачи этапа: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FF"/>
              </a:buClr>
              <a:buFont typeface="OpenSymbol"/>
              <a:buChar char="-"/>
              <a:tabLst>
                <a:tab pos="0" algn="l"/>
              </a:tabLst>
            </a:pP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удовлетворение потребности обучающихся и их родителей в информации: </a:t>
            </a:r>
            <a:r>
              <a:rPr sz="1800"/>
              <a:t/>
            </a:r>
            <a:br>
              <a:rPr sz="1800"/>
            </a:b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– о содержании и формах деятельности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в рамках работы обучающихся по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программе; </a:t>
            </a:r>
            <a:r>
              <a:rPr sz="1800"/>
              <a:t/>
            </a:r>
            <a:br>
              <a:rPr sz="1800"/>
            </a:b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– требованиях и педагогической позиции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учителя;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- изучение личностных особенностей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обучающихся и их родителей.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8" name="Рисунок 117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733280" y="3420000"/>
            <a:ext cx="3906720" cy="2939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 1"/>
          <p:cNvSpPr/>
          <p:nvPr/>
        </p:nvSpPr>
        <p:spPr>
          <a:xfrm>
            <a:off x="4786200" y="1098720"/>
            <a:ext cx="4071600" cy="5639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1" strike="noStrike" spc="-1">
                <a:solidFill>
                  <a:srgbClr val="C00000"/>
                </a:solidFill>
                <a:latin typeface="Times New Roman"/>
                <a:ea typeface="Times New Roman"/>
              </a:rPr>
              <a:t>Задачи этапа: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FF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0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сплочение детского коллектива;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FF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0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организация совместной деятельности в детском и родительском коллективах по определению перспектив творческой деятельности;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FF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0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вовлечение каждого учащегося в коллективную творческую деятельность;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FF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0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организация работы актива класса.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Прямоугольник 4"/>
          <p:cNvSpPr/>
          <p:nvPr/>
        </p:nvSpPr>
        <p:spPr>
          <a:xfrm>
            <a:off x="1143000" y="357120"/>
            <a:ext cx="7857720" cy="106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u="sng" strike="noStrike" spc="-1">
                <a:solidFill>
                  <a:srgbClr val="006600"/>
                </a:solidFill>
                <a:uFillTx/>
                <a:latin typeface="Times New Roman"/>
                <a:ea typeface="Times New Roman"/>
              </a:rPr>
              <a:t>Этап "</a:t>
            </a:r>
            <a:r>
              <a:rPr lang="ru-RU" sz="3200" b="1" u="sng" strike="noStrike" spc="-1">
                <a:solidFill>
                  <a:srgbClr val="006600"/>
                </a:solidFill>
                <a:uFillTx/>
                <a:latin typeface="Times New Roman"/>
                <a:ea typeface="바탕"/>
              </a:rPr>
              <a:t>Учись дружить – это необходимо</a:t>
            </a:r>
            <a:r>
              <a:rPr lang="ru-RU" sz="3200" b="1" u="sng" strike="noStrike" spc="-1">
                <a:solidFill>
                  <a:srgbClr val="006600"/>
                </a:solidFill>
                <a:uFillTx/>
                <a:latin typeface="Times New Roman"/>
                <a:ea typeface="Times New Roman"/>
              </a:rPr>
              <a:t>!"</a:t>
            </a:r>
            <a:r>
              <a:rPr lang="ru-RU" sz="3200" b="1" strike="noStrike" spc="-1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ru-RU" sz="3200" b="1" strike="noStrike" spc="-1">
                <a:solidFill>
                  <a:srgbClr val="C00000"/>
                </a:solidFill>
                <a:latin typeface="Times New Roman"/>
                <a:ea typeface="Times New Roman"/>
              </a:rPr>
              <a:t>(2 КЛАСС)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Прямоугольник 5"/>
          <p:cNvSpPr/>
          <p:nvPr/>
        </p:nvSpPr>
        <p:spPr>
          <a:xfrm>
            <a:off x="285840" y="1285920"/>
            <a:ext cx="4142880" cy="130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C00000"/>
                </a:solidFill>
                <a:latin typeface="Times New Roman"/>
                <a:ea typeface="Times New Roman"/>
              </a:rPr>
              <a:t>Цель этапа: </a:t>
            </a:r>
            <a:r>
              <a:rPr lang="ru-RU" sz="20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 обеспечить организационное единство класса.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2" name="Рисунок 12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21588600">
            <a:off x="365040" y="3061080"/>
            <a:ext cx="4309200" cy="3231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"/>
          <p:cNvSpPr/>
          <p:nvPr/>
        </p:nvSpPr>
        <p:spPr>
          <a:xfrm>
            <a:off x="285840" y="3229560"/>
            <a:ext cx="7572240" cy="30477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1" strike="noStrike" spc="-1">
                <a:solidFill>
                  <a:srgbClr val="C00000"/>
                </a:solidFill>
                <a:latin typeface="Arial Unicode MS"/>
                <a:ea typeface="Arial Unicode MS"/>
              </a:rPr>
              <a:t>Задачи этапа: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FF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000" b="1" strike="noStrike" spc="-1">
                <a:solidFill>
                  <a:srgbClr val="0000FF"/>
                </a:solidFill>
                <a:latin typeface="Calibri"/>
                <a:ea typeface="Arial Unicode MS"/>
              </a:rPr>
              <a:t>изучение степени комфортности, самочувствия каждого ученика, динамики межличностных, межгрупповых отношений;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FF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000" b="1" strike="noStrike" spc="-1">
                <a:solidFill>
                  <a:srgbClr val="0000FF"/>
                </a:solidFill>
                <a:latin typeface="Calibri"/>
                <a:ea typeface="Arial Unicode MS"/>
              </a:rPr>
              <a:t>обеспечение взаимозависимых результатов деятельности и усилий каждого члена коллектива;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1" strike="noStrike" spc="-1">
                <a:solidFill>
                  <a:srgbClr val="0000FF"/>
                </a:solidFill>
                <a:latin typeface="Calibri"/>
                <a:ea typeface="Arial Unicode MS"/>
              </a:rPr>
              <a:t>обеспечение разнохарактерной деятельности, позволяющей выявить и закрепить лидерство учащихся с позитивными ценностными установками 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Прямоугольник 3"/>
          <p:cNvSpPr/>
          <p:nvPr/>
        </p:nvSpPr>
        <p:spPr>
          <a:xfrm>
            <a:off x="428760" y="428760"/>
            <a:ext cx="7500600" cy="94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u="sng" strike="noStrike" spc="-1">
                <a:solidFill>
                  <a:srgbClr val="006600"/>
                </a:solidFill>
                <a:uFillTx/>
                <a:latin typeface="Times New Roman"/>
                <a:ea typeface="Times New Roman"/>
              </a:rPr>
              <a:t>Этап «Утверди себя – это возможно!»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C00000"/>
                </a:solidFill>
                <a:latin typeface="Times New Roman"/>
                <a:ea typeface="Times New Roman"/>
              </a:rPr>
              <a:t> (3 КЛАСС)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Прямоугольник 4"/>
          <p:cNvSpPr/>
          <p:nvPr/>
        </p:nvSpPr>
        <p:spPr>
          <a:xfrm>
            <a:off x="203040" y="1571760"/>
            <a:ext cx="4725720" cy="100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C00000"/>
                </a:solidFill>
                <a:latin typeface="Times New Roman"/>
                <a:ea typeface="Times New Roman"/>
              </a:rPr>
              <a:t>Цель этапа: </a:t>
            </a:r>
            <a:r>
              <a:rPr lang="ru-RU" sz="20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формирование эмоционально-волевого и интеллектуального единства класса.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6" name="Рисунок 125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107680" y="1326960"/>
            <a:ext cx="3651120" cy="2738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1"/>
          <p:cNvSpPr/>
          <p:nvPr/>
        </p:nvSpPr>
        <p:spPr>
          <a:xfrm>
            <a:off x="4286160" y="3018600"/>
            <a:ext cx="4857480" cy="38404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sz="2000"/>
              <a:t/>
            </a:r>
            <a:br>
              <a:rPr sz="2000"/>
            </a:br>
            <a:r>
              <a:rPr lang="ru-RU" sz="2000" b="1" strike="noStrike" spc="-1">
                <a:solidFill>
                  <a:srgbClr val="C00000"/>
                </a:solidFill>
                <a:latin typeface="Times New Roman"/>
                <a:ea typeface="Times New Roman"/>
              </a:rPr>
              <a:t>Задачи этапа: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FF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0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обучение ребят методам анализа и самоанализа деятельности;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FF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0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создание ситуаций, позволяющих проявить и реализовать возможности учащимся, находящимся в позиции наблюдателя, зрителя;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FF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0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поддержка всевозможных инициатив отдельных учащихся, микрогрупп.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Прямоугольник 4"/>
          <p:cNvSpPr/>
          <p:nvPr/>
        </p:nvSpPr>
        <p:spPr>
          <a:xfrm>
            <a:off x="1000080" y="357120"/>
            <a:ext cx="7000560" cy="94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u="sng" strike="noStrike" spc="-1">
                <a:solidFill>
                  <a:srgbClr val="006600"/>
                </a:solidFill>
                <a:uFillTx/>
                <a:latin typeface="Times New Roman"/>
                <a:ea typeface="Times New Roman"/>
              </a:rPr>
              <a:t>Этап «Прояви себя – это реально!»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C00000"/>
                </a:solidFill>
                <a:latin typeface="Times New Roman"/>
                <a:ea typeface="Times New Roman"/>
              </a:rPr>
              <a:t> (4 КЛАСС)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Прямоугольник 5"/>
          <p:cNvSpPr/>
          <p:nvPr/>
        </p:nvSpPr>
        <p:spPr>
          <a:xfrm>
            <a:off x="449280" y="1357200"/>
            <a:ext cx="4622400" cy="130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C00000"/>
                </a:solidFill>
                <a:latin typeface="Times New Roman"/>
                <a:ea typeface="Times New Roman"/>
              </a:rPr>
              <a:t>Цель этапа: </a:t>
            </a:r>
            <a:r>
              <a:rPr lang="ru-RU" sz="20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формирование ценностно-ориентированного единства в процессе социально-значимой деятельности. 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0" name="Рисунок 129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8800" y="3157560"/>
            <a:ext cx="3935160" cy="2950920"/>
          </a:xfrm>
          <a:prstGeom prst="rect">
            <a:avLst/>
          </a:prstGeom>
          <a:ln w="0">
            <a:noFill/>
          </a:ln>
        </p:spPr>
      </p:pic>
      <p:pic>
        <p:nvPicPr>
          <p:cNvPr id="131" name="Рисунок 130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450760" y="1209960"/>
            <a:ext cx="3416040" cy="2562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Прямоугольник 4"/>
          <p:cNvSpPr/>
          <p:nvPr/>
        </p:nvSpPr>
        <p:spPr>
          <a:xfrm>
            <a:off x="627840" y="214200"/>
            <a:ext cx="789624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5400" b="1" strike="noStrike" spc="-1">
                <a:solidFill>
                  <a:srgbClr val="C00000"/>
                </a:solidFill>
                <a:latin typeface="Impact"/>
              </a:rPr>
              <a:t>«Планета Детства»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3" name="Picture 8" descr="Акции и мероприятия - Семейное кафе &quot;CIRCUS&quot;, детские праздники, корпоративные мероприятия, пицца и вкусная кухня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553840" y="1423080"/>
            <a:ext cx="4866480" cy="4741200"/>
          </a:xfrm>
          <a:prstGeom prst="rect">
            <a:avLst/>
          </a:prstGeom>
          <a:ln w="0">
            <a:noFill/>
          </a:ln>
        </p:spPr>
      </p:pic>
      <p:sp>
        <p:nvSpPr>
          <p:cNvPr id="134" name="TextBox 8"/>
          <p:cNvSpPr/>
          <p:nvPr/>
        </p:nvSpPr>
        <p:spPr>
          <a:xfrm>
            <a:off x="3571920" y="3357720"/>
            <a:ext cx="32929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FF"/>
                </a:solidFill>
                <a:latin typeface="Calibri"/>
              </a:rPr>
              <a:t>НРАВСТВЕННОСТЬ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1598</TotalTime>
  <Words>390</Words>
  <Application>Microsoft Office PowerPoint</Application>
  <PresentationFormat>Экран (4:3)</PresentationFormat>
  <Paragraphs>106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30" baseType="lpstr">
      <vt:lpstr>Arial Unicode MS</vt:lpstr>
      <vt:lpstr>Arial</vt:lpstr>
      <vt:lpstr>Arial Black</vt:lpstr>
      <vt:lpstr>바탕</vt:lpstr>
      <vt:lpstr>Calibri</vt:lpstr>
      <vt:lpstr>DejaVu Sans</vt:lpstr>
      <vt:lpstr>Impact</vt:lpstr>
      <vt:lpstr>OpenSymbol</vt:lpstr>
      <vt:lpstr>Symbol</vt:lpstr>
      <vt:lpstr>Times New Roman</vt:lpstr>
      <vt:lpstr>Wingdings</vt:lpstr>
      <vt:lpstr>Тема Office</vt:lpstr>
      <vt:lpstr>Тема Office</vt:lpstr>
      <vt:lpstr> Моя воспитательная практика  Битунова Светлана Николаевна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Admin</dc:creator>
  <dc:description/>
  <cp:lastModifiedBy>kolina</cp:lastModifiedBy>
  <cp:revision>158</cp:revision>
  <dcterms:created xsi:type="dcterms:W3CDTF">2010-01-17T11:51:01Z</dcterms:created>
  <dcterms:modified xsi:type="dcterms:W3CDTF">2025-11-10T17:06:26Z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21</vt:i4>
  </property>
</Properties>
</file>